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0"/>
  </p:notesMasterIdLst>
  <p:sldIdLst>
    <p:sldId id="281" r:id="rId5"/>
    <p:sldId id="282" r:id="rId6"/>
    <p:sldId id="280" r:id="rId7"/>
    <p:sldId id="318" r:id="rId8"/>
    <p:sldId id="283" r:id="rId9"/>
    <p:sldId id="322" r:id="rId10"/>
    <p:sldId id="323" r:id="rId11"/>
    <p:sldId id="420" r:id="rId12"/>
    <p:sldId id="400" r:id="rId13"/>
    <p:sldId id="284" r:id="rId14"/>
    <p:sldId id="399" r:id="rId15"/>
    <p:sldId id="403" r:id="rId16"/>
    <p:sldId id="401" r:id="rId17"/>
    <p:sldId id="402" r:id="rId18"/>
    <p:sldId id="275" r:id="rId19"/>
    <p:sldId id="285" r:id="rId20"/>
    <p:sldId id="286" r:id="rId21"/>
    <p:sldId id="404" r:id="rId22"/>
    <p:sldId id="405" r:id="rId23"/>
    <p:sldId id="406" r:id="rId24"/>
    <p:sldId id="305" r:id="rId25"/>
    <p:sldId id="317" r:id="rId26"/>
    <p:sldId id="287" r:id="rId27"/>
    <p:sldId id="313" r:id="rId28"/>
    <p:sldId id="407" r:id="rId29"/>
    <p:sldId id="337" r:id="rId30"/>
    <p:sldId id="408" r:id="rId31"/>
    <p:sldId id="409" r:id="rId32"/>
    <p:sldId id="410" r:id="rId33"/>
    <p:sldId id="421" r:id="rId34"/>
    <p:sldId id="348" r:id="rId35"/>
    <p:sldId id="349" r:id="rId36"/>
    <p:sldId id="350" r:id="rId37"/>
    <p:sldId id="355" r:id="rId38"/>
    <p:sldId id="413" r:id="rId39"/>
    <p:sldId id="414" r:id="rId40"/>
    <p:sldId id="411" r:id="rId41"/>
    <p:sldId id="412" r:id="rId42"/>
    <p:sldId id="357" r:id="rId43"/>
    <p:sldId id="358" r:id="rId44"/>
    <p:sldId id="359" r:id="rId45"/>
    <p:sldId id="363" r:id="rId46"/>
    <p:sldId id="415" r:id="rId47"/>
    <p:sldId id="416" r:id="rId48"/>
    <p:sldId id="417" r:id="rId49"/>
    <p:sldId id="418" r:id="rId50"/>
    <p:sldId id="419" r:id="rId51"/>
    <p:sldId id="370" r:id="rId52"/>
    <p:sldId id="371" r:id="rId53"/>
    <p:sldId id="364" r:id="rId54"/>
    <p:sldId id="398" r:id="rId55"/>
    <p:sldId id="378" r:id="rId56"/>
    <p:sldId id="379" r:id="rId57"/>
    <p:sldId id="387" r:id="rId58"/>
    <p:sldId id="381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entury Gothic" panose="020B050202020202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27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42FD-8D25-FE49-58B0-A99B2E22C1C6}" v="29" dt="2022-09-09T19:38:40.600"/>
    <p1510:client id="{EAB702B2-EAF7-8C97-9260-5D853B06C5E2}" v="38" dt="2022-09-09T16:53:58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110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113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7.fntdata"/><Relationship Id="rId108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422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55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006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89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95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30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351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50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332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6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3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22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385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41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36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09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9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2337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528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7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99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0347FDD-4F35-4748-B158-433CE9D7C2D3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AE59-B94A-4061-A8A6-F401BABF11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96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graph.com/en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redapeyachtclub.com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" TargetMode="External"/><Relationship Id="rId7" Type="http://schemas.openxmlformats.org/officeDocument/2006/relationships/hyperlink" Target="https://www.binance.com/pt-BR/nft/home" TargetMode="External"/><Relationship Id="rId2" Type="http://schemas.openxmlformats.org/officeDocument/2006/relationships/hyperlink" Target="https://rarible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uperrare.co/" TargetMode="External"/><Relationship Id="rId5" Type="http://schemas.openxmlformats.org/officeDocument/2006/relationships/hyperlink" Target="https://niftygateway.com/" TargetMode="External"/><Relationship Id="rId4" Type="http://schemas.openxmlformats.org/officeDocument/2006/relationships/hyperlink" Target="https://www.upticknft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1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 Zago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000"/>
              </a:spcBef>
              <a:buSzPts val="16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Avalon Blockchain Consulting (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Founder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Stonoex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(CMO)</a:t>
            </a:r>
            <a:endParaRPr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 </a:t>
            </a:r>
            <a:r>
              <a:rPr lang="pt-BR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Fungible</a:t>
            </a:r>
            <a:r>
              <a:rPr lang="pt-BR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Token (NFT)</a:t>
            </a:r>
            <a:endParaRPr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 descr="LinkedIn - Reclam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" y="4372838"/>
            <a:ext cx="403877" cy="40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038154" y="4420887"/>
            <a:ext cx="107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ricardozago</a:t>
            </a:r>
            <a:endParaRPr lang="pt-BR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17C961C0-B482-F54D-889E-1E1D9A93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9" y="4316291"/>
            <a:ext cx="528431" cy="5271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318" y="4453722"/>
            <a:ext cx="202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chemeClr val="tx1"/>
                </a:solidFill>
              </a:rPr>
              <a:t>@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ricardozagodigital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168" name="Google Shape;168;p3"/>
          <p:cNvSpPr txBox="1"/>
          <p:nvPr/>
        </p:nvSpPr>
        <p:spPr>
          <a:xfrm>
            <a:off x="539884" y="2091850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buSzPts val="1600"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O que é um NFT?</a:t>
            </a:r>
            <a:r>
              <a:rPr lang="en-US" sz="40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65525" y="2234072"/>
            <a:ext cx="7346139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Tokens não fungíveis (NFTs) são ativos criptográficos em uma blockchain com códigos de identificação exclusivos 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metadados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os distinguem uns dos outros.</a:t>
            </a:r>
          </a:p>
          <a:p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 contrário das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tokens fungíveis (que são idênticos entre si), NFTs não podem ser negociados ou trocados na mesma equivalência. </a:t>
            </a:r>
          </a:p>
        </p:txBody>
      </p:sp>
    </p:spTree>
    <p:extLst>
      <p:ext uri="{BB962C8B-B14F-4D97-AF65-F5344CB8AC3E}">
        <p14:creationId xmlns:p14="http://schemas.microsoft.com/office/powerpoint/2010/main" val="4163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 smtClean="0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Como </a:t>
            </a:r>
            <a:r>
              <a:rPr lang="en-US" sz="4000" b="1" dirty="0" err="1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começou</a:t>
            </a: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…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25" y="2043183"/>
            <a:ext cx="2053753" cy="185934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65524" y="1634027"/>
            <a:ext cx="63234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Cryptokitties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(2017)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são representações digitais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gatos com identificações únicas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na blockchain da Ethereum. Cada gatinho é único e tem um preço em éter.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Eles se reproduzem entre si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 produzem novos descendentes, que possuem atributos e valorizações diferentes em relação aos seus pais.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565524" y="4442074"/>
            <a:ext cx="2576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https://www.cryptokitties.co/</a:t>
            </a:r>
          </a:p>
        </p:txBody>
      </p:sp>
    </p:spTree>
    <p:extLst>
      <p:ext uri="{BB962C8B-B14F-4D97-AF65-F5344CB8AC3E}">
        <p14:creationId xmlns:p14="http://schemas.microsoft.com/office/powerpoint/2010/main" val="38500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 smtClean="0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5" y="1590515"/>
            <a:ext cx="6785811" cy="2017592"/>
          </a:xfrm>
          <a:prstGeom prst="rect">
            <a:avLst/>
          </a:prstGeom>
        </p:spPr>
      </p:pic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Quando</a:t>
            </a: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se </a:t>
            </a:r>
            <a:r>
              <a:rPr lang="en-US" sz="4000" b="1" dirty="0" err="1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tornou</a:t>
            </a: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hype…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3074" name="Picture 2" descr="Obra NFT de Beeple: &quot;Everydays: The first 5000 days&quot; (Imagem: Reprodução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5" y="3608107"/>
            <a:ext cx="2533287" cy="142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152273" y="4695432"/>
            <a:ext cx="50016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/>
              <a:t>https://tecnoblog.net/noticias/2021/03/12/beeple-fatura-us-69-milhoes-vendendo-arte-digital-como-nft/</a:t>
            </a:r>
          </a:p>
        </p:txBody>
      </p:sp>
    </p:spTree>
    <p:extLst>
      <p:ext uri="{BB962C8B-B14F-4D97-AF65-F5344CB8AC3E}">
        <p14:creationId xmlns:p14="http://schemas.microsoft.com/office/powerpoint/2010/main" val="344413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13</a:t>
            </a:fld>
            <a:r>
              <a:rPr lang="en-US" smtClean="0"/>
              <a:t>]</a:t>
            </a:r>
            <a:endParaRPr/>
          </a:p>
        </p:txBody>
      </p:sp>
      <p:sp>
        <p:nvSpPr>
          <p:cNvPr id="4" name="CaixaDeTexto 3"/>
          <p:cNvSpPr txBox="1"/>
          <p:nvPr/>
        </p:nvSpPr>
        <p:spPr>
          <a:xfrm>
            <a:off x="457200" y="742950"/>
            <a:ext cx="8305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NFTs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podem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representar diversas propriedades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como itens exclusivos e digitais.  É necessário que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esses item tenham valor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que seja possível provar a propriedade.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Arte digital, cards colecionáveis, música, objetos raros, itens de jogos, imóveis, etc.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parecido à escritura de uma casa, no entanto, o NFT seria a escritura e não o imóvel em si</a:t>
            </a:r>
            <a:r>
              <a:rPr lang="pt-B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1400" dirty="0">
              <a:solidFill>
                <a:schemeClr val="tx1"/>
              </a:solidFill>
            </a:endParaRPr>
          </a:p>
          <a:p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14</a:t>
            </a:fld>
            <a:r>
              <a:rPr lang="en-US" smtClean="0"/>
              <a:t>]</a:t>
            </a:r>
            <a:endParaRPr/>
          </a:p>
        </p:txBody>
      </p:sp>
      <p:sp>
        <p:nvSpPr>
          <p:cNvPr id="5" name="CaixaDeTexto 4"/>
          <p:cNvSpPr txBox="1"/>
          <p:nvPr/>
        </p:nvSpPr>
        <p:spPr>
          <a:xfrm>
            <a:off x="197669" y="1345070"/>
            <a:ext cx="8748662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sz="21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possível </a:t>
            </a:r>
            <a:r>
              <a:rPr lang="pt-BR" sz="21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tokenizar</a:t>
            </a:r>
            <a:r>
              <a:rPr lang="pt-BR" sz="21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ativos do mundo real</a:t>
            </a:r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como propriedade, documentação, licenças, históricos médicos, certidões de nascimento e óbito. No entanto, os desenvolvimentos nesta categoria ainda estão em um estágio inicial e seus casos de uso são relativamente raros.</a:t>
            </a:r>
          </a:p>
          <a:p>
            <a:endParaRPr lang="pt-BR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 à medida que </a:t>
            </a:r>
            <a:r>
              <a:rPr lang="pt-BR" sz="2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NFTs continuam a se desenvolver e expandir, quem pode dizer que um dia (talvez em breve) você não </a:t>
            </a:r>
            <a:r>
              <a:rPr lang="pt-BR" sz="21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será capaz de possuir um lote de um terreno em outro país a milhares de quilômetros de distância em sua carteira.</a:t>
            </a:r>
            <a:r>
              <a:rPr lang="pt-BR" sz="105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6" name="Google Shape;169;p3"/>
          <p:cNvSpPr txBox="1"/>
          <p:nvPr/>
        </p:nvSpPr>
        <p:spPr>
          <a:xfrm>
            <a:off x="197669" y="26681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Pense</a:t>
            </a: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nisso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536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 DE NFTs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6" name="CaixaDeTexto 5"/>
          <p:cNvSpPr txBox="1"/>
          <p:nvPr/>
        </p:nvSpPr>
        <p:spPr>
          <a:xfrm>
            <a:off x="565525" y="1481050"/>
            <a:ext cx="7455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Nem todos os NFTs são “iguais” tecnicamente.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ERC-721</a:t>
            </a: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ERC-1155</a:t>
            </a: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SBT – </a:t>
            </a:r>
            <a:r>
              <a:rPr lang="pt-B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Soulbound</a:t>
            </a:r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Tokens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5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ERC-721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6" name="CaixaDeTexto 5"/>
          <p:cNvSpPr txBox="1"/>
          <p:nvPr/>
        </p:nvSpPr>
        <p:spPr>
          <a:xfrm>
            <a:off x="565525" y="1481050"/>
            <a:ext cx="7455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Esses tokens representam itens exclusivos ou identificáveis (geralmente) dentro de uma coleção</a:t>
            </a:r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Isso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inclui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PFPs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arte colecionável, propriedade, </a:t>
            </a:r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tickets, etc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3255464"/>
            <a:ext cx="2102629" cy="149438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71581" y="4835674"/>
            <a:ext cx="2733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https://opensea.io/collection/where-my-vans-go</a:t>
            </a:r>
          </a:p>
        </p:txBody>
      </p:sp>
      <p:pic>
        <p:nvPicPr>
          <p:cNvPr id="5122" name="Picture 2" descr="upload.wikimedia.org/wikipedia/en/0/07/Cryptopu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954" y="3305120"/>
            <a:ext cx="2092610" cy="139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4762844" y="4823540"/>
            <a:ext cx="20778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https://larvalabs.com/cryptopunks</a:t>
            </a:r>
          </a:p>
        </p:txBody>
      </p:sp>
    </p:spTree>
    <p:extLst>
      <p:ext uri="{BB962C8B-B14F-4D97-AF65-F5344CB8AC3E}">
        <p14:creationId xmlns:p14="http://schemas.microsoft.com/office/powerpoint/2010/main" val="382940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ERC-1155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565524" y="1481050"/>
            <a:ext cx="81522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tokens ERC-1155 combinam as propriedades dos tokens ERC-20 (fungível) e ERC-721, fornecendo uma única interface que gerencia qualquer combinação desses tipos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Isso pode ser usado como uma alternativa mais moderna para ERC-20 ou ERC-721 e possui propriedades exclusivas otimizadas para jogos.</a:t>
            </a:r>
          </a:p>
        </p:txBody>
      </p:sp>
      <p:pic>
        <p:nvPicPr>
          <p:cNvPr id="6148" name="Picture 4" descr="Adidas inicia venda de colecionáveis no Metaverso - Liveco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" y="3846659"/>
            <a:ext cx="1736359" cy="11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382627" y="4749851"/>
            <a:ext cx="61214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https://opensea.io/assets/ethereum/0x28472a58a490c5e09a238847f66a68a47cc76f0f/0</a:t>
            </a:r>
          </a:p>
        </p:txBody>
      </p:sp>
    </p:spTree>
    <p:extLst>
      <p:ext uri="{BB962C8B-B14F-4D97-AF65-F5344CB8AC3E}">
        <p14:creationId xmlns:p14="http://schemas.microsoft.com/office/powerpoint/2010/main" val="189366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possibilidades através dos tokens </a:t>
            </a:r>
            <a:r>
              <a:rPr lang="pt-BR" sz="2400" dirty="0" smtClea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fungíveis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79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SOULBOUND TOKENS (SBT)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 2"/>
          <p:cNvSpPr/>
          <p:nvPr/>
        </p:nvSpPr>
        <p:spPr>
          <a:xfrm>
            <a:off x="615328" y="1565307"/>
            <a:ext cx="84901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Não podem ser transferidos ou vendidos. 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Não foram criados para ter um valor de mercado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seu, é único!</a:t>
            </a:r>
          </a:p>
        </p:txBody>
      </p:sp>
      <p:sp>
        <p:nvSpPr>
          <p:cNvPr id="4" name="Retângulo 3"/>
          <p:cNvSpPr/>
          <p:nvPr/>
        </p:nvSpPr>
        <p:spPr>
          <a:xfrm>
            <a:off x="694660" y="3033823"/>
            <a:ext cx="1247554" cy="88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Emissão de diplomas 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030818" y="3033823"/>
            <a:ext cx="1247554" cy="88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Verificação de Identidade</a:t>
            </a:r>
          </a:p>
        </p:txBody>
      </p:sp>
      <p:sp>
        <p:nvSpPr>
          <p:cNvPr id="9" name="Retângulo 8"/>
          <p:cNvSpPr/>
          <p:nvPr/>
        </p:nvSpPr>
        <p:spPr>
          <a:xfrm>
            <a:off x="3366976" y="3033822"/>
            <a:ext cx="1247554" cy="88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Histórico Médico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703134" y="3033822"/>
            <a:ext cx="1247554" cy="88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Histórico Criminal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94660" y="4008473"/>
            <a:ext cx="1247554" cy="88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Verificação de crédito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30818" y="4008473"/>
            <a:ext cx="1247554" cy="88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Membros exclusivos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66976" y="4008472"/>
            <a:ext cx="1247554" cy="88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Prêmios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703134" y="4008471"/>
            <a:ext cx="1247554" cy="88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Histórico de Vacinação</a:t>
            </a:r>
          </a:p>
        </p:txBody>
      </p:sp>
    </p:spTree>
    <p:extLst>
      <p:ext uri="{BB962C8B-B14F-4D97-AF65-F5344CB8AC3E}">
        <p14:creationId xmlns:p14="http://schemas.microsoft.com/office/powerpoint/2010/main" val="26285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CE1A75D6-0C06-BA62-1750-88350C290485}"/>
              </a:ext>
            </a:extLst>
          </p:cNvPr>
          <p:cNvSpPr txBox="1"/>
          <p:nvPr/>
        </p:nvSpPr>
        <p:spPr>
          <a:xfrm>
            <a:off x="407209" y="36010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07209" y="1204605"/>
            <a:ext cx="74550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NFTs não são apenas artes digitais. </a:t>
            </a:r>
          </a:p>
          <a:p>
            <a:endParaRPr lang="pt-BR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Tudo ainda é muito novo, NFTs estão na infância.</a:t>
            </a: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tenho medo de inovar, crie nossos modelos de negócios.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Recomendo a leitura: </a:t>
            </a: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ethereum.org/en/nft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60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20915" y="1498475"/>
            <a:ext cx="824411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Certamente ferramentas são necessárias para análises com diversos NFTs sendo criados.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ferramentas para você conhecer.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99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25</a:t>
            </a:fld>
            <a:r>
              <a:rPr lang="en-US" smtClean="0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32" y="531194"/>
            <a:ext cx="7432533" cy="316078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16003" y="3829556"/>
            <a:ext cx="73119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Uma ferramenta de 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análise NFT especializado em rastrear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deslistagens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aumentos de preço e volume.</a:t>
            </a:r>
          </a:p>
        </p:txBody>
      </p:sp>
      <p:sp>
        <p:nvSpPr>
          <p:cNvPr id="6" name="Retângulo 5"/>
          <p:cNvSpPr/>
          <p:nvPr/>
        </p:nvSpPr>
        <p:spPr>
          <a:xfrm>
            <a:off x="916003" y="4638874"/>
            <a:ext cx="2156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https://www.flips.finance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946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1" y="548105"/>
            <a:ext cx="7538564" cy="313264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55368" y="3722859"/>
            <a:ext cx="6129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Uma ferramenta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para construir sua própria plataforma NFT sem código!</a:t>
            </a:r>
          </a:p>
        </p:txBody>
      </p:sp>
      <p:sp>
        <p:nvSpPr>
          <p:cNvPr id="7" name="Retângulo 6"/>
          <p:cNvSpPr/>
          <p:nvPr/>
        </p:nvSpPr>
        <p:spPr>
          <a:xfrm>
            <a:off x="555368" y="4598498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https://artiva.app/</a:t>
            </a:r>
          </a:p>
        </p:txBody>
      </p:sp>
    </p:spTree>
    <p:extLst>
      <p:ext uri="{BB962C8B-B14F-4D97-AF65-F5344CB8AC3E}">
        <p14:creationId xmlns:p14="http://schemas.microsoft.com/office/powerpoint/2010/main" val="25668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27</a:t>
            </a:fld>
            <a:r>
              <a:rPr lang="en-US" smtClean="0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81148" y="4442074"/>
            <a:ext cx="2770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https://app.drips.network/explore</a:t>
            </a:r>
          </a:p>
        </p:txBody>
      </p:sp>
      <p:sp>
        <p:nvSpPr>
          <p:cNvPr id="5" name="Retângulo 4"/>
          <p:cNvSpPr/>
          <p:nvPr/>
        </p:nvSpPr>
        <p:spPr>
          <a:xfrm>
            <a:off x="581148" y="3611077"/>
            <a:ext cx="6534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Aplicação para suportar assinaturas e associações via NFT. Pagamentos de forma recorrentes.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55" y="602692"/>
            <a:ext cx="6545179" cy="28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28</a:t>
            </a:fld>
            <a:r>
              <a:rPr lang="en-US" smtClean="0"/>
              <a:t>]</a:t>
            </a: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7" y="494899"/>
            <a:ext cx="6978633" cy="31287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07827" y="4635173"/>
            <a:ext cx="1896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https://landworks.xyz/</a:t>
            </a:r>
          </a:p>
        </p:txBody>
      </p:sp>
      <p:sp>
        <p:nvSpPr>
          <p:cNvPr id="5" name="Retângulo 4"/>
          <p:cNvSpPr/>
          <p:nvPr/>
        </p:nvSpPr>
        <p:spPr>
          <a:xfrm>
            <a:off x="707827" y="3804176"/>
            <a:ext cx="7109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Ferramenta para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alugar ou emprestar NFTs de terrenos 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virtuais.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29</a:t>
            </a:fld>
            <a:r>
              <a:rPr lang="en-US" smtClean="0"/>
              <a:t>]</a:t>
            </a: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78" y="967725"/>
            <a:ext cx="7473735" cy="23186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60677" y="3878549"/>
            <a:ext cx="1656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https://rarity.guide/</a:t>
            </a:r>
          </a:p>
        </p:txBody>
      </p:sp>
      <p:sp>
        <p:nvSpPr>
          <p:cNvPr id="5" name="Retângulo 4"/>
          <p:cNvSpPr/>
          <p:nvPr/>
        </p:nvSpPr>
        <p:spPr>
          <a:xfrm>
            <a:off x="560677" y="3416884"/>
            <a:ext cx="3150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Rastreador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raridade.</a:t>
            </a: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7" y="1887309"/>
            <a:ext cx="6174300" cy="261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dos </a:t>
            </a:r>
            <a:r>
              <a:rPr lang="pt-BR" sz="2400" b="1" dirty="0" smtClea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NFTs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Ferramentas</a:t>
            </a:r>
            <a:endParaRPr lang="en-US" sz="2400" b="1" dirty="0" smtClean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POAP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0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30</a:t>
            </a:fld>
            <a:r>
              <a:rPr lang="en-US" smtClean="0"/>
              <a:t>]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96" y="539202"/>
            <a:ext cx="7548956" cy="396899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49396" y="4595962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https://nftcalendar.io/</a:t>
            </a:r>
          </a:p>
        </p:txBody>
      </p:sp>
    </p:spTree>
    <p:extLst>
      <p:ext uri="{BB962C8B-B14F-4D97-AF65-F5344CB8AC3E}">
        <p14:creationId xmlns:p14="http://schemas.microsoft.com/office/powerpoint/2010/main" val="290320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0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POAP’S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357590" y="1190429"/>
            <a:ext cx="83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roof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 smtClean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pt-B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ttendance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 smtClean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rotocol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= Protocolo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rova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resença.</a:t>
            </a: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IV CBP – Eu Fui!!! – 6º CBP – Congresso Brasileiro Psicologia: Ciência e  Profiss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72" y="1936520"/>
            <a:ext cx="2619375" cy="1743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719412" y="3856300"/>
            <a:ext cx="28680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 smtClean="0">
                <a:latin typeface="Calibri" panose="020F0502020204030204" pitchFamily="34" charset="0"/>
                <a:cs typeface="Calibri" panose="020F0502020204030204" pitchFamily="34" charset="0"/>
              </a:rPr>
              <a:t>Fonte da Imagem: http</a:t>
            </a:r>
            <a:r>
              <a:rPr lang="pt-BR" sz="800" dirty="0">
                <a:latin typeface="Calibri" panose="020F0502020204030204" pitchFamily="34" charset="0"/>
                <a:cs typeface="Calibri" panose="020F0502020204030204" pitchFamily="34" charset="0"/>
              </a:rPr>
              <a:t>://www.cienciaeprofissao.com.br/eu-fui/</a:t>
            </a:r>
          </a:p>
        </p:txBody>
      </p:sp>
      <p:sp>
        <p:nvSpPr>
          <p:cNvPr id="6" name="Retângulo 5"/>
          <p:cNvSpPr/>
          <p:nvPr/>
        </p:nvSpPr>
        <p:spPr>
          <a:xfrm>
            <a:off x="1371130" y="4236330"/>
            <a:ext cx="556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>
                <a:solidFill>
                  <a:srgbClr val="1C1D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Canhoto do </a:t>
            </a:r>
            <a:r>
              <a:rPr lang="pt-BR" sz="2400" dirty="0">
                <a:solidFill>
                  <a:srgbClr val="1C1D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seu </a:t>
            </a:r>
            <a:r>
              <a:rPr lang="pt-BR" sz="2400" dirty="0" smtClean="0">
                <a:solidFill>
                  <a:srgbClr val="1C1D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ingresso, ímã </a:t>
            </a:r>
            <a:r>
              <a:rPr lang="pt-BR" sz="2400" dirty="0">
                <a:solidFill>
                  <a:srgbClr val="1C1D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pt-BR" sz="2400" dirty="0" smtClean="0">
                <a:solidFill>
                  <a:srgbClr val="1C1D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geladeira crachá </a:t>
            </a:r>
            <a:r>
              <a:rPr lang="pt-BR" sz="2400" dirty="0">
                <a:solidFill>
                  <a:srgbClr val="1C1D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uma </a:t>
            </a:r>
            <a:r>
              <a:rPr lang="pt-BR" sz="2400" dirty="0" smtClean="0">
                <a:solidFill>
                  <a:srgbClr val="1C1D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conferência...</a:t>
            </a:r>
            <a:r>
              <a:rPr lang="pt-BR" sz="2400" dirty="0">
                <a:solidFill>
                  <a:srgbClr val="1C1D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2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1083482" y="1687401"/>
            <a:ext cx="65692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Maneira digital de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manter um registro imutável de suas experiências de vida, incluindo eventos virtuais e presenciais, treinamentos, palestras, etc.</a:t>
            </a:r>
          </a:p>
        </p:txBody>
      </p:sp>
      <p:pic>
        <p:nvPicPr>
          <p:cNvPr id="8194" name="Picture 2" descr="Issue #41: POAPs and Transferability - by Andrew B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49" y="2707132"/>
            <a:ext cx="3072089" cy="214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259412" y="4881890"/>
            <a:ext cx="23711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Credenciais da comunidade </a:t>
            </a:r>
            <a:r>
              <a:rPr lang="pt-BR" sz="1100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theGraph</a:t>
            </a:r>
            <a:r>
              <a:rPr lang="pt-BR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472335" y="390671"/>
            <a:ext cx="55104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POAP NFT é um tipo específico de NFT que mostra que você participou de um evento ou experiência.</a:t>
            </a:r>
          </a:p>
        </p:txBody>
      </p:sp>
    </p:spTree>
    <p:extLst>
      <p:ext uri="{BB962C8B-B14F-4D97-AF65-F5344CB8AC3E}">
        <p14:creationId xmlns:p14="http://schemas.microsoft.com/office/powerpoint/2010/main" val="219054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35</a:t>
            </a:fld>
            <a:r>
              <a:rPr lang="en-US" smtClean="0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2153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posso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usar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POAP?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57590" y="1059800"/>
            <a:ext cx="634236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Participantes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de reuniões semanais ou mensais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Times de futebol para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comemorar marcos especiais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Bandas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podem emitir POAP para os fãs que assistem a seus shows.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casais podem enviar NFTs POAP aos convidados do casamento como lembrança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empresas podem usar NFTs POAP para verificar a participação em programas de treinamento ou outros eventos.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escolas podem emitir NFTs POAP para graduados de seus programas educacionais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ETC...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9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36</a:t>
            </a:fld>
            <a:r>
              <a:rPr lang="en-US" smtClean="0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2153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Posso</a:t>
            </a:r>
            <a:r>
              <a:rPr lang="en-US" sz="4000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vender meu POAP?</a:t>
            </a:r>
            <a:endParaRPr sz="40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7513" y="1340662"/>
            <a:ext cx="4461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9386" y="1416289"/>
            <a:ext cx="6063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Sim, mas pense nele como uma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memorabilia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digital. Não na venda.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É preciso ter valor de mercado para que isso aconteça.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Existem projetos que distribuem tokens (</a:t>
            </a:r>
            <a:r>
              <a:rPr lang="pt-B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airdrops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 para os detentores de POAP daquela comunidade em questão. 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8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37</a:t>
            </a:fld>
            <a:r>
              <a:rPr lang="en-US" smtClean="0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357590" y="125226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Acesse o site POAP.XYZ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Deve ser </a:t>
            </a:r>
            <a:r>
              <a:rPr lang="pt-B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criado sob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o endereço de contrato inteligente POAP.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Deve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ter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metadados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relacionados a um período de tempo ou data, que pode durar até um ano.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Deve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ter uma imagem associada a ele.</a:t>
            </a: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POAP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57590" y="4176417"/>
            <a:ext cx="73357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1C1D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a criação dos NFTs POAP, o organizador precisa decidir como distribuí-los. Eles poderiam colocar placas com códigos QR para as pessoas baixarem o POAP NFT em seu evento ou enviar um link de download por e-mail.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38</a:t>
            </a:fld>
            <a:r>
              <a:rPr lang="en-US" smtClean="0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8"/>
            <a:ext cx="8016900" cy="114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organizador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decidir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distribuir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53762" y="1780674"/>
            <a:ext cx="5850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Quer receber o seu?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Me adicione no </a:t>
            </a:r>
            <a:r>
              <a:rPr lang="pt-B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Linkedin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ou Instagram </a:t>
            </a:r>
          </a:p>
          <a:p>
            <a:pPr marL="342900" indent="-342900">
              <a:buAutoNum type="arabicPeriod"/>
            </a:pP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Peça para mim o POAP</a:t>
            </a:r>
          </a:p>
          <a:p>
            <a:pPr marL="342900" indent="-342900">
              <a:buAutoNum type="arabicPeriod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Hey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é apenas o POAP dessa aula!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569817" y="433137"/>
            <a:ext cx="6174300" cy="40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 smtClea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Cases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Onde</a:t>
            </a:r>
            <a:r>
              <a:rPr lang="en-US" sz="2400" b="1" dirty="0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comprar</a:t>
            </a:r>
            <a:r>
              <a:rPr lang="en-US" sz="2400" b="1" dirty="0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/vender NFT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Criando</a:t>
            </a:r>
            <a:r>
              <a:rPr lang="en-US" sz="2400" b="1" dirty="0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seu</a:t>
            </a:r>
            <a:r>
              <a:rPr lang="en-US" sz="2400" b="1" dirty="0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próprio</a:t>
            </a:r>
            <a:r>
              <a:rPr lang="en-US" sz="2400" b="1" dirty="0" smtClean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NFT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</a:pP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8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33216" y="1382934"/>
            <a:ext cx="79412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NFTs ainda são muito recentes. </a:t>
            </a:r>
          </a:p>
          <a:p>
            <a:endParaRPr lang="pt-BR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Casos de uso estão sendo criados mundo afora que vão além das artes.</a:t>
            </a: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58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BB2DF52E-A932-0EA6-A1D0-9D8289F50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9218" name="Picture 2" descr="What Are Bored Ape NFTs? Complete Guide to Bored Ape Yacht Cl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5" y="1190429"/>
            <a:ext cx="3440234" cy="22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Bored Ape </a:t>
            </a:r>
            <a:r>
              <a:rPr lang="en-US" sz="4000" b="1" dirty="0" err="1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Yatch</a:t>
            </a: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Club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984784" y="3114586"/>
            <a:ext cx="34291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Site oficial: 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://boredapeyachtclub.com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984784" y="1266694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Coleção de 10.000 NFTs, cada um com características totalmente únicas.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Utilidade: Acesso exclusivo a coleções futuras e outras vantagens como área exclusiva para membros, roupas exclusivas, eventos no mundo real, etc.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Blockchain: Ethereum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5" y="3664475"/>
            <a:ext cx="2420803" cy="121500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57590" y="4879478"/>
            <a:ext cx="20762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https://www.boredbreakfastclub.com/</a:t>
            </a:r>
          </a:p>
        </p:txBody>
      </p:sp>
      <p:pic>
        <p:nvPicPr>
          <p:cNvPr id="9220" name="Picture 4" descr="Snoop Dogg and Eminem's Bored Ape music video is here to try and sell us on  tokens - The Ver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40" y="3664146"/>
            <a:ext cx="1284582" cy="12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050489" y="4879478"/>
            <a:ext cx="25154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https://www.youtube.com/watch?v=RjrA-slMoZ4</a:t>
            </a:r>
          </a:p>
        </p:txBody>
      </p:sp>
    </p:spTree>
    <p:extLst>
      <p:ext uri="{BB962C8B-B14F-4D97-AF65-F5344CB8AC3E}">
        <p14:creationId xmlns:p14="http://schemas.microsoft.com/office/powerpoint/2010/main" val="40934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43</a:t>
            </a:fld>
            <a:r>
              <a:rPr lang="en-US" smtClean="0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Flyfish</a:t>
            </a: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Club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0" y="1271732"/>
            <a:ext cx="3953153" cy="211085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366040" y="1190429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Coleção de 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3035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NFTs, 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lançados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por Gary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Vaynerchuk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. Denominado o primeiro restaurante NFT do mundo.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Utilidade: Acesso ilimitado a uma sala de jantar privada em Nova York. O espaço consistirá em um movimentado salão de coquetéis, restaurante sofisticado, sala íntima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omakase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e um espaço ao ar 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livre. Os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proprietários de tokens precisarão ligar com até 14 dias de antecedência para uma mesa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. O NFT pode ser alugado.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Blockchain: 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Ethereum</a:t>
            </a:r>
          </a:p>
          <a:p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Site: https://www.flyfishclub.com/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59" y="1017628"/>
            <a:ext cx="3654414" cy="3456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52" y="3809491"/>
            <a:ext cx="2306876" cy="100416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10702" y="4813660"/>
            <a:ext cx="26420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https://twitter.com/i/status/1581393323230519296</a:t>
            </a:r>
          </a:p>
        </p:txBody>
      </p:sp>
    </p:spTree>
    <p:extLst>
      <p:ext uri="{BB962C8B-B14F-4D97-AF65-F5344CB8AC3E}">
        <p14:creationId xmlns:p14="http://schemas.microsoft.com/office/powerpoint/2010/main" val="399457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44</a:t>
            </a:fld>
            <a:r>
              <a:rPr lang="en-US" smtClean="0"/>
              <a:t>]</a:t>
            </a:r>
            <a:endParaRPr/>
          </a:p>
        </p:txBody>
      </p:sp>
      <p:pic>
        <p:nvPicPr>
          <p:cNvPr id="14338" name="Picture 2" descr="CryptoPunks &quot;mudaram a história da arte&quot;, dizem especialistas em NFTs |  Ex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0" y="1123161"/>
            <a:ext cx="3416888" cy="22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Crypto Punks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95406" y="1123161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Lançado em 2017 pela Larva </a:t>
            </a:r>
            <a:r>
              <a:rPr lang="pt-BR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Labs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são punks em pixels e contam com 10.000 personagens únicos. </a:t>
            </a:r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Hoje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é uma das coleções mais valiosas e negociada do mundo. </a:t>
            </a:r>
          </a:p>
          <a:p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uma a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cryptoarte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digital muito utilizada como perfil no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Twitter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e tem sua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propria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comunidade.</a:t>
            </a:r>
          </a:p>
          <a:p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Blockchain: Ethereum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Site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: https://larvalabs.com/cryptopunk</a:t>
            </a:r>
          </a:p>
        </p:txBody>
      </p:sp>
      <p:pic>
        <p:nvPicPr>
          <p:cNvPr id="14340" name="Picture 4" descr="Tiffany transforma NFTs da CryptoPunks em pingentes de R$260 mil - Época  Negócios | Tecnolog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1" y="3884950"/>
            <a:ext cx="1690593" cy="11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553" y="3793038"/>
            <a:ext cx="3483706" cy="71583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066034" y="4448481"/>
            <a:ext cx="2430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>
                <a:latin typeface="Calibri" panose="020F0502020204030204" pitchFamily="34" charset="0"/>
                <a:cs typeface="Calibri" panose="020F0502020204030204" pitchFamily="34" charset="0"/>
              </a:rPr>
              <a:t>https://www.moneytimes.com.br/nfts-da-tiffany-co-baseados-em-cryptopunks-se-esgotam-em-minutos-e-somam-mais-de-us-12-mi/</a:t>
            </a:r>
          </a:p>
        </p:txBody>
      </p:sp>
    </p:spTree>
    <p:extLst>
      <p:ext uri="{BB962C8B-B14F-4D97-AF65-F5344CB8AC3E}">
        <p14:creationId xmlns:p14="http://schemas.microsoft.com/office/powerpoint/2010/main" val="170684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45</a:t>
            </a:fld>
            <a:r>
              <a:rPr lang="en-US" smtClean="0"/>
              <a:t>]</a:t>
            </a:r>
            <a:endParaRPr/>
          </a:p>
        </p:txBody>
      </p:sp>
      <p:pic>
        <p:nvPicPr>
          <p:cNvPr id="16386" name="Picture 2" descr="https://v2.cimg.co/news/88669/222818/fit-f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0" y="1314511"/>
            <a:ext cx="3471429" cy="19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Fitness Fiends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922295" y="131451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Adesão </a:t>
            </a:r>
            <a:r>
              <a:rPr lang="pt-BR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gratuita a uma academia Fitness </a:t>
            </a:r>
            <a:r>
              <a:rPr lang="pt-BR" dirty="0" err="1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Fiends</a:t>
            </a:r>
            <a:r>
              <a:rPr lang="pt-BR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London. Os detentores de NFT impossibilitados de treinar na academia receberão benefícios como descontos nas lojas Fitness </a:t>
            </a:r>
            <a:r>
              <a:rPr lang="pt-BR" dirty="0" err="1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Fiends</a:t>
            </a:r>
            <a:r>
              <a:rPr lang="pt-BR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participação em eventos de lançamento e acesso ao </a:t>
            </a:r>
            <a:r>
              <a:rPr lang="pt-BR" dirty="0" err="1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Metaverse</a:t>
            </a:r>
            <a:r>
              <a:rPr lang="pt-BR" dirty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participar de aulas de </a:t>
            </a:r>
            <a:r>
              <a:rPr lang="pt-BR" dirty="0" smtClean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fitness.</a:t>
            </a:r>
          </a:p>
          <a:p>
            <a:endParaRPr lang="pt-BR" dirty="0">
              <a:solidFill>
                <a:srgbClr val="2525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 smtClean="0">
                <a:solidFill>
                  <a:srgbClr val="2525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Blockchain: Ethereum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77033" y="3376046"/>
            <a:ext cx="2154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https://fitnessfiends.com/</a:t>
            </a:r>
          </a:p>
        </p:txBody>
      </p:sp>
    </p:spTree>
    <p:extLst>
      <p:ext uri="{BB962C8B-B14F-4D97-AF65-F5344CB8AC3E}">
        <p14:creationId xmlns:p14="http://schemas.microsoft.com/office/powerpoint/2010/main" val="411146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46</a:t>
            </a:fld>
            <a:r>
              <a:rPr lang="en-US" smtClean="0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021984" y="1190429"/>
            <a:ext cx="36438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banda americana Kings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Leon, realizou o leilão do primeiro álbum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mundo. O grupo lançou 3 versões do novo álbum “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yourself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”, que incluem, além das músicas, entradas vitalícias em shows e artes exclusivas. Até agora, já arrecadaram US$ 2 milhões (R$ 11 milhões).</a:t>
            </a:r>
          </a:p>
        </p:txBody>
      </p:sp>
      <p:pic>
        <p:nvPicPr>
          <p:cNvPr id="17410" name="Picture 2" descr="Kings Of Leon on Twitter: &quot;NFT Yourself. Last chance. Ends Friday March 19  at 8pm EST. #KOL8 https://t.co/FsP0Cj6yTX https://t.co/5vT4c9NKic&quot; /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2" y="1190429"/>
            <a:ext cx="3278355" cy="327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Kings of Leon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57590" y="470769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https://yh.io/nft-collection/kings-of-leon-nft-yourself-collection/3</a:t>
            </a:r>
          </a:p>
        </p:txBody>
      </p:sp>
    </p:spTree>
    <p:extLst>
      <p:ext uri="{BB962C8B-B14F-4D97-AF65-F5344CB8AC3E}">
        <p14:creationId xmlns:p14="http://schemas.microsoft.com/office/powerpoint/2010/main" val="113539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47</a:t>
            </a:fld>
            <a:r>
              <a:rPr lang="en-US" smtClean="0"/>
              <a:t>]</a:t>
            </a:r>
            <a:endParaRPr/>
          </a:p>
        </p:txBody>
      </p:sp>
      <p:pic>
        <p:nvPicPr>
          <p:cNvPr id="18434" name="Picture 2" descr="De modo discreto, vendas de NFTs do NBA Top Shot subiram 72% no último mês  – Money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47" y="1415165"/>
            <a:ext cx="4337528" cy="23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843570" y="1317769"/>
            <a:ext cx="353728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plataforma da NBA 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Shot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vende trechos de vídeos de jogos de basquete, chamados “momentos”. Só com essas figurinhas virtuais, arrecadou cerca de US$ 200 milhões. Um único trecho de dez segundos de uma jogada de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LeBron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James foi adquirido por US$ 208 mil (R$ 1,1 milhão).</a:t>
            </a: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xmlns="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NBA Top Shot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33659" y="3790324"/>
            <a:ext cx="2044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https://nbatopshot.com/</a:t>
            </a:r>
          </a:p>
        </p:txBody>
      </p:sp>
    </p:spTree>
    <p:extLst>
      <p:ext uri="{BB962C8B-B14F-4D97-AF65-F5344CB8AC3E}">
        <p14:creationId xmlns:p14="http://schemas.microsoft.com/office/powerpoint/2010/main" val="31759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comprar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/vender NFTs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</a:t>
            </a: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NFTs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xmlns="" id="{4963621A-6B40-914C-D89F-57B92A6DEE40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dirty="0" smtClean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</a:rPr>
              <a:t>Ferramentas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DBFE6B7-083A-E45A-578C-49E61E029B5F}"/>
              </a:ext>
            </a:extLst>
          </p:cNvPr>
          <p:cNvSpPr txBox="1"/>
          <p:nvPr/>
        </p:nvSpPr>
        <p:spPr>
          <a:xfrm>
            <a:off x="531335" y="1545774"/>
            <a:ext cx="68515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Grande parte das ferramentas de mercado são </a:t>
            </a:r>
            <a:r>
              <a:rPr lang="pt-B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marketplaces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de NFTs, ou seja, são plataformas que foram construídas para juntar criadores/vendedores e compradores.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0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Ethereum: Smarter than a Fifth Grader? - OrionX.net: Industry Analysis,  Market Execution, Demand Generati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050"/>
          </a:p>
        </p:txBody>
      </p:sp>
      <p:sp>
        <p:nvSpPr>
          <p:cNvPr id="12" name="Retângulo 11"/>
          <p:cNvSpPr/>
          <p:nvPr/>
        </p:nvSpPr>
        <p:spPr>
          <a:xfrm>
            <a:off x="4482913" y="2433251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dirty="0"/>
              <a:t> 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482913" y="2433251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dirty="0"/>
              <a:t> 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50202" y="873479"/>
            <a:ext cx="8243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São diversas plataformas ao redor do mundo que oferecerem a compra e venda de </a:t>
            </a:r>
            <a:r>
              <a:rPr lang="pt-BR" sz="2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NFT’s</a:t>
            </a:r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Vale lembrar que o NFT pertence a uma pessoa e, é ela que decidi onde vai ofertar, no entanto, há plataformas fechadas que não aceitam qualquer NFT, há uma curadoria.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50202" y="2861944"/>
            <a:ext cx="3223959" cy="1477328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de plataformas abertas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Rarible</a:t>
            </a:r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Opensea</a:t>
            </a:r>
            <a:endParaRPr lang="pt-BR" sz="18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Uptick</a:t>
            </a:r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593681" y="2910070"/>
            <a:ext cx="3098925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Plataformas Fechadas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Niftygateway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 </a:t>
            </a:r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Superare</a:t>
            </a:r>
            <a:endParaRPr lang="pt-BR" sz="18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Binance</a:t>
            </a:r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NFT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6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xmlns="" id="{4963621A-6B40-914C-D89F-57B92A6DEE40}"/>
              </a:ext>
            </a:extLst>
          </p:cNvPr>
          <p:cNvSpPr txBox="1"/>
          <p:nvPr/>
        </p:nvSpPr>
        <p:spPr>
          <a:xfrm>
            <a:off x="435082" y="50866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Introdução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2FFACB72-7173-2340-0A1D-B6505D751073}"/>
              </a:ext>
            </a:extLst>
          </p:cNvPr>
          <p:cNvSpPr txBox="1"/>
          <p:nvPr/>
        </p:nvSpPr>
        <p:spPr>
          <a:xfrm>
            <a:off x="435082" y="1353161"/>
            <a:ext cx="6793032" cy="3474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Após o término enviar </a:t>
            </a:r>
            <a:r>
              <a:rPr lang="pt-BR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OpenSea</a:t>
            </a:r>
            <a:r>
              <a:rPr lang="pt-BR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BR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Polygon</a:t>
            </a:r>
            <a:r>
              <a:rPr lang="pt-BR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0xA9155F5B6FC993A82346a8ff86EFEf513fc4c096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Uptick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iaa1ld2ck02x0909lg5tkqwdkfnsnsz7mmg6952jar 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0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FUNGIBILIDADE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25653" y="1563942"/>
            <a:ext cx="7525976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Fungível</a:t>
            </a:r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Fungibilidade é o atributo pertencente aos bens móveis que podem ser substituídos por outros da mesma espécie, qualidade e quantidade</a:t>
            </a:r>
          </a:p>
          <a:p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dinheiro é o bem fungível por excelência, dado que quando se empresta uma quantia a alguém (por exemplo, R$100,00), não se está exigindo de volta aquelas mesmas cédulas, mas sim um valor, que pode ser pago com quaisquer notas de Real (moeda). – Wikipédia.</a:t>
            </a:r>
          </a:p>
          <a:p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Fungível</a:t>
            </a:r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Imagine que uma fabricante de bolsa de luxo faz um único modelo de uma bolsa. Esse item, por ser o único no mundo, não pode ser substituído por outros da mesma espécie; logo, ele não é fungível.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6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Non-fungible token | What is NFT | Definition and meaning | Capit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52" y="591267"/>
            <a:ext cx="4155375" cy="40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81633" y="453440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/>
              <a:t>Fonte: https://capital.com/non-fungible-tokens-nft-definition</a:t>
            </a:r>
          </a:p>
        </p:txBody>
      </p:sp>
    </p:spTree>
    <p:extLst>
      <p:ext uri="{BB962C8B-B14F-4D97-AF65-F5344CB8AC3E}">
        <p14:creationId xmlns:p14="http://schemas.microsoft.com/office/powerpoint/2010/main" val="266436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</a:t>
            </a:fld>
            <a:r>
              <a:rPr lang="en-US" smtClean="0"/>
              <a:t>]</a:t>
            </a:r>
            <a:endParaRPr/>
          </a:p>
        </p:txBody>
      </p:sp>
      <p:pic>
        <p:nvPicPr>
          <p:cNvPr id="4" name="Picture 2" descr="Pablo Picasso – Wikipédia, a enciclopédia liv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698" y="1363742"/>
            <a:ext cx="2259952" cy="264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 smtClean="0"/>
              <a:t>]</a:t>
            </a:r>
            <a:endParaRPr/>
          </a:p>
        </p:txBody>
      </p:sp>
      <p:pic>
        <p:nvPicPr>
          <p:cNvPr id="2050" name="Picture 2" descr="Pablo Picasso – Wikipédia, a enciclopédia liv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47" y="1246864"/>
            <a:ext cx="2259952" cy="264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47817" y="1012460"/>
            <a:ext cx="56980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Picasso entendeu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 se não 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assinasse suas obras,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impediria futuros roubos, pois ninguém invadiria seu atelier para </a:t>
            </a:r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roubar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obras não assinadas. </a:t>
            </a:r>
            <a:endParaRPr lang="pt-B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Quando amigos, colecionadores de reputação ou importantes museus lhe visitavam, ele as assinava imediatamente.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pt-B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9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FFFE4-F972-47D3-8C98-6AF3B8FBAC87}">
  <ds:schemaRefs>
    <ds:schemaRef ds:uri="http://www.w3.org/XML/1998/namespace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9483571-f922-4e8e-9c1c-26f0a2252132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F8278F5-6158-4A89-9FDC-753D91F302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7F1B3A-A441-4F20-AE08-78B3A09F0B26}"/>
</file>

<file path=docProps/app.xml><?xml version="1.0" encoding="utf-8"?>
<Properties xmlns="http://schemas.openxmlformats.org/officeDocument/2006/extended-properties" xmlns:vt="http://schemas.openxmlformats.org/officeDocument/2006/docPropsVTypes">
  <TotalTime>9938</TotalTime>
  <Words>1733</Words>
  <Application>Microsoft Office PowerPoint</Application>
  <PresentationFormat>Apresentação na tela (16:9)</PresentationFormat>
  <Paragraphs>281</Paragraphs>
  <Slides>55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Wingdings</vt:lpstr>
      <vt:lpstr>Calibri</vt:lpstr>
      <vt:lpstr>Times New Roman</vt:lpstr>
      <vt:lpstr>Arial</vt:lpstr>
      <vt:lpstr>Century Gothic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Conta da Microsoft</cp:lastModifiedBy>
  <cp:revision>117</cp:revision>
  <dcterms:modified xsi:type="dcterms:W3CDTF">2022-11-03T21:38:08Z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